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Bradley Hand ITC" panose="03070402050302030203" pitchFamily="66" charset="0"/>
      <p:regular r:id="rId12"/>
    </p:embeddedFont>
    <p:embeddedFont>
      <p:font typeface="Eras Demi ITC" panose="020B0805030504020804" pitchFamily="34" charset="0"/>
      <p:regular r:id="rId13"/>
    </p:embeddedFont>
    <p:embeddedFont>
      <p:font typeface="Forte" panose="03060902040502070203" pitchFamily="66" charset="0"/>
      <p:regular r:id="rId14"/>
    </p:embeddedFont>
    <p:embeddedFont>
      <p:font typeface="Segoe Print" panose="02000600000000000000" pitchFamily="2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0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8DA751-17DF-43C9-BE03-D28CAA1437AB}" v="98" dt="2025-06-28T18:56:15.2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182" y="6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yanshi verma" userId="4014e9befbb67b0e" providerId="LiveId" clId="{D88DA751-17DF-43C9-BE03-D28CAA1437AB}"/>
    <pc:docChg chg="modSld">
      <pc:chgData name="priyanshi verma" userId="4014e9befbb67b0e" providerId="LiveId" clId="{D88DA751-17DF-43C9-BE03-D28CAA1437AB}" dt="2025-06-28T19:01:58.142" v="185" actId="20577"/>
      <pc:docMkLst>
        <pc:docMk/>
      </pc:docMkLst>
      <pc:sldChg chg="modSp mod">
        <pc:chgData name="priyanshi verma" userId="4014e9befbb67b0e" providerId="LiveId" clId="{D88DA751-17DF-43C9-BE03-D28CAA1437AB}" dt="2025-06-27T11:38:26.386" v="54" actId="1076"/>
        <pc:sldMkLst>
          <pc:docMk/>
          <pc:sldMk cId="0" sldId="257"/>
        </pc:sldMkLst>
        <pc:spChg chg="mod">
          <ac:chgData name="priyanshi verma" userId="4014e9befbb67b0e" providerId="LiveId" clId="{D88DA751-17DF-43C9-BE03-D28CAA1437AB}" dt="2025-06-27T11:38:20.859" v="53" actId="1076"/>
          <ac:spMkLst>
            <pc:docMk/>
            <pc:sldMk cId="0" sldId="257"/>
            <ac:spMk id="99" creationId="{00000000-0000-0000-0000-000000000000}"/>
          </ac:spMkLst>
        </pc:spChg>
        <pc:spChg chg="mod">
          <ac:chgData name="priyanshi verma" userId="4014e9befbb67b0e" providerId="LiveId" clId="{D88DA751-17DF-43C9-BE03-D28CAA1437AB}" dt="2025-06-27T11:38:26.386" v="54" actId="1076"/>
          <ac:spMkLst>
            <pc:docMk/>
            <pc:sldMk cId="0" sldId="257"/>
            <ac:spMk id="100" creationId="{00000000-0000-0000-0000-000000000000}"/>
          </ac:spMkLst>
        </pc:spChg>
      </pc:sldChg>
      <pc:sldChg chg="modSp mod">
        <pc:chgData name="priyanshi verma" userId="4014e9befbb67b0e" providerId="LiveId" clId="{D88DA751-17DF-43C9-BE03-D28CAA1437AB}" dt="2025-06-27T11:37:40.367" v="47" actId="1076"/>
        <pc:sldMkLst>
          <pc:docMk/>
          <pc:sldMk cId="0" sldId="258"/>
        </pc:sldMkLst>
        <pc:spChg chg="mod">
          <ac:chgData name="priyanshi verma" userId="4014e9befbb67b0e" providerId="LiveId" clId="{D88DA751-17DF-43C9-BE03-D28CAA1437AB}" dt="2025-06-27T11:37:40.367" v="47" actId="1076"/>
          <ac:spMkLst>
            <pc:docMk/>
            <pc:sldMk cId="0" sldId="258"/>
            <ac:spMk id="108" creationId="{00000000-0000-0000-0000-000000000000}"/>
          </ac:spMkLst>
        </pc:spChg>
        <pc:spChg chg="mod">
          <ac:chgData name="priyanshi verma" userId="4014e9befbb67b0e" providerId="LiveId" clId="{D88DA751-17DF-43C9-BE03-D28CAA1437AB}" dt="2025-06-27T11:37:34.565" v="46" actId="1076"/>
          <ac:spMkLst>
            <pc:docMk/>
            <pc:sldMk cId="0" sldId="258"/>
            <ac:spMk id="109" creationId="{00000000-0000-0000-0000-000000000000}"/>
          </ac:spMkLst>
        </pc:spChg>
      </pc:sldChg>
      <pc:sldChg chg="addSp modSp mod">
        <pc:chgData name="priyanshi verma" userId="4014e9befbb67b0e" providerId="LiveId" clId="{D88DA751-17DF-43C9-BE03-D28CAA1437AB}" dt="2025-06-28T18:54:11.871" v="82" actId="1076"/>
        <pc:sldMkLst>
          <pc:docMk/>
          <pc:sldMk cId="0" sldId="259"/>
        </pc:sldMkLst>
        <pc:spChg chg="mod">
          <ac:chgData name="priyanshi verma" userId="4014e9befbb67b0e" providerId="LiveId" clId="{D88DA751-17DF-43C9-BE03-D28CAA1437AB}" dt="2025-06-28T18:54:06.736" v="81" actId="1076"/>
          <ac:spMkLst>
            <pc:docMk/>
            <pc:sldMk cId="0" sldId="259"/>
            <ac:spMk id="115" creationId="{00000000-0000-0000-0000-000000000000}"/>
          </ac:spMkLst>
        </pc:spChg>
        <pc:spChg chg="mod">
          <ac:chgData name="priyanshi verma" userId="4014e9befbb67b0e" providerId="LiveId" clId="{D88DA751-17DF-43C9-BE03-D28CAA1437AB}" dt="2025-06-28T18:54:11.871" v="82" actId="1076"/>
          <ac:spMkLst>
            <pc:docMk/>
            <pc:sldMk cId="0" sldId="259"/>
            <ac:spMk id="117" creationId="{00000000-0000-0000-0000-000000000000}"/>
          </ac:spMkLst>
        </pc:spChg>
        <pc:picChg chg="add mod">
          <ac:chgData name="priyanshi verma" userId="4014e9befbb67b0e" providerId="LiveId" clId="{D88DA751-17DF-43C9-BE03-D28CAA1437AB}" dt="2025-06-28T18:53:10.682" v="66" actId="14100"/>
          <ac:picMkLst>
            <pc:docMk/>
            <pc:sldMk cId="0" sldId="259"/>
            <ac:picMk id="3" creationId="{8452F438-342B-D7FE-D823-BF4C9C7E80BD}"/>
          </ac:picMkLst>
        </pc:picChg>
      </pc:sldChg>
      <pc:sldChg chg="modSp mod">
        <pc:chgData name="priyanshi verma" userId="4014e9befbb67b0e" providerId="LiveId" clId="{D88DA751-17DF-43C9-BE03-D28CAA1437AB}" dt="2025-06-28T19:01:40.563" v="180" actId="1076"/>
        <pc:sldMkLst>
          <pc:docMk/>
          <pc:sldMk cId="0" sldId="260"/>
        </pc:sldMkLst>
        <pc:spChg chg="mod">
          <ac:chgData name="priyanshi verma" userId="4014e9befbb67b0e" providerId="LiveId" clId="{D88DA751-17DF-43C9-BE03-D28CAA1437AB}" dt="2025-06-28T19:00:40.500" v="125" actId="1076"/>
          <ac:spMkLst>
            <pc:docMk/>
            <pc:sldMk cId="0" sldId="260"/>
            <ac:spMk id="123" creationId="{00000000-0000-0000-0000-000000000000}"/>
          </ac:spMkLst>
        </pc:spChg>
        <pc:spChg chg="mod">
          <ac:chgData name="priyanshi verma" userId="4014e9befbb67b0e" providerId="LiveId" clId="{D88DA751-17DF-43C9-BE03-D28CAA1437AB}" dt="2025-06-28T19:00:45.029" v="126" actId="1076"/>
          <ac:spMkLst>
            <pc:docMk/>
            <pc:sldMk cId="0" sldId="260"/>
            <ac:spMk id="125" creationId="{00000000-0000-0000-0000-000000000000}"/>
          </ac:spMkLst>
        </pc:spChg>
        <pc:spChg chg="mod">
          <ac:chgData name="priyanshi verma" userId="4014e9befbb67b0e" providerId="LiveId" clId="{D88DA751-17DF-43C9-BE03-D28CAA1437AB}" dt="2025-06-28T19:01:40.563" v="180" actId="1076"/>
          <ac:spMkLst>
            <pc:docMk/>
            <pc:sldMk cId="0" sldId="260"/>
            <ac:spMk id="126" creationId="{00000000-0000-0000-0000-000000000000}"/>
          </ac:spMkLst>
        </pc:spChg>
      </pc:sldChg>
      <pc:sldChg chg="modSp mod">
        <pc:chgData name="priyanshi verma" userId="4014e9befbb67b0e" providerId="LiveId" clId="{D88DA751-17DF-43C9-BE03-D28CAA1437AB}" dt="2025-06-27T11:37:26.678" v="45" actId="1076"/>
        <pc:sldMkLst>
          <pc:docMk/>
          <pc:sldMk cId="0" sldId="261"/>
        </pc:sldMkLst>
        <pc:spChg chg="mod">
          <ac:chgData name="priyanshi verma" userId="4014e9befbb67b0e" providerId="LiveId" clId="{D88DA751-17DF-43C9-BE03-D28CAA1437AB}" dt="2025-06-27T11:37:26.678" v="45" actId="1076"/>
          <ac:spMkLst>
            <pc:docMk/>
            <pc:sldMk cId="0" sldId="261"/>
            <ac:spMk id="134" creationId="{00000000-0000-0000-0000-000000000000}"/>
          </ac:spMkLst>
        </pc:spChg>
        <pc:graphicFrameChg chg="mod modGraphic">
          <ac:chgData name="priyanshi verma" userId="4014e9befbb67b0e" providerId="LiveId" clId="{D88DA751-17DF-43C9-BE03-D28CAA1437AB}" dt="2025-06-27T11:37:20.512" v="44" actId="1076"/>
          <ac:graphicFrameMkLst>
            <pc:docMk/>
            <pc:sldMk cId="0" sldId="261"/>
            <ac:graphicFrameMk id="2" creationId="{63CDE8CD-ED95-CB96-023A-3C05CF643AAA}"/>
          </ac:graphicFrameMkLst>
        </pc:graphicFrameChg>
      </pc:sldChg>
      <pc:sldChg chg="modSp mod">
        <pc:chgData name="priyanshi verma" userId="4014e9befbb67b0e" providerId="LiveId" clId="{D88DA751-17DF-43C9-BE03-D28CAA1437AB}" dt="2025-06-27T11:31:14.176" v="8" actId="1076"/>
        <pc:sldMkLst>
          <pc:docMk/>
          <pc:sldMk cId="0" sldId="262"/>
        </pc:sldMkLst>
        <pc:spChg chg="mod">
          <ac:chgData name="priyanshi verma" userId="4014e9befbb67b0e" providerId="LiveId" clId="{D88DA751-17DF-43C9-BE03-D28CAA1437AB}" dt="2025-06-27T11:30:54.282" v="4" actId="1076"/>
          <ac:spMkLst>
            <pc:docMk/>
            <pc:sldMk cId="0" sldId="262"/>
            <ac:spMk id="2" creationId="{16CCE8EB-1F2D-58BD-1769-513894571FC2}"/>
          </ac:spMkLst>
        </pc:spChg>
        <pc:spChg chg="mod">
          <ac:chgData name="priyanshi verma" userId="4014e9befbb67b0e" providerId="LiveId" clId="{D88DA751-17DF-43C9-BE03-D28CAA1437AB}" dt="2025-06-27T11:30:59.609" v="5" actId="1076"/>
          <ac:spMkLst>
            <pc:docMk/>
            <pc:sldMk cId="0" sldId="262"/>
            <ac:spMk id="3" creationId="{2E224B6C-2798-2E59-F350-96BCA7DC7B23}"/>
          </ac:spMkLst>
        </pc:spChg>
        <pc:spChg chg="mod">
          <ac:chgData name="priyanshi verma" userId="4014e9befbb67b0e" providerId="LiveId" clId="{D88DA751-17DF-43C9-BE03-D28CAA1437AB}" dt="2025-06-27T11:31:09.518" v="7" actId="1076"/>
          <ac:spMkLst>
            <pc:docMk/>
            <pc:sldMk cId="0" sldId="262"/>
            <ac:spMk id="4" creationId="{EC81C2A7-26B8-2BE4-F203-C59D0149390C}"/>
          </ac:spMkLst>
        </pc:spChg>
        <pc:spChg chg="mod">
          <ac:chgData name="priyanshi verma" userId="4014e9befbb67b0e" providerId="LiveId" clId="{D88DA751-17DF-43C9-BE03-D28CAA1437AB}" dt="2025-06-27T11:31:03.894" v="6" actId="1076"/>
          <ac:spMkLst>
            <pc:docMk/>
            <pc:sldMk cId="0" sldId="262"/>
            <ac:spMk id="6" creationId="{7ECFF3DF-F43A-9EC6-EC2F-E3B693E87B4C}"/>
          </ac:spMkLst>
        </pc:spChg>
        <pc:spChg chg="mod">
          <ac:chgData name="priyanshi verma" userId="4014e9befbb67b0e" providerId="LiveId" clId="{D88DA751-17DF-43C9-BE03-D28CAA1437AB}" dt="2025-06-27T11:31:14.176" v="8" actId="1076"/>
          <ac:spMkLst>
            <pc:docMk/>
            <pc:sldMk cId="0" sldId="262"/>
            <ac:spMk id="7" creationId="{B7688DE4-8C06-D012-B0F1-E7D552047DDE}"/>
          </ac:spMkLst>
        </pc:spChg>
        <pc:spChg chg="mod">
          <ac:chgData name="priyanshi verma" userId="4014e9befbb67b0e" providerId="LiveId" clId="{D88DA751-17DF-43C9-BE03-D28CAA1437AB}" dt="2025-06-27T11:30:45.479" v="2" actId="1076"/>
          <ac:spMkLst>
            <pc:docMk/>
            <pc:sldMk cId="0" sldId="262"/>
            <ac:spMk id="139" creationId="{00000000-0000-0000-0000-000000000000}"/>
          </ac:spMkLst>
        </pc:spChg>
        <pc:spChg chg="mod">
          <ac:chgData name="priyanshi verma" userId="4014e9befbb67b0e" providerId="LiveId" clId="{D88DA751-17DF-43C9-BE03-D28CAA1437AB}" dt="2025-06-27T11:30:48.967" v="3" actId="1076"/>
          <ac:spMkLst>
            <pc:docMk/>
            <pc:sldMk cId="0" sldId="262"/>
            <ac:spMk id="141" creationId="{00000000-0000-0000-0000-000000000000}"/>
          </ac:spMkLst>
        </pc:spChg>
      </pc:sldChg>
      <pc:sldChg chg="modSp mod">
        <pc:chgData name="priyanshi verma" userId="4014e9befbb67b0e" providerId="LiveId" clId="{D88DA751-17DF-43C9-BE03-D28CAA1437AB}" dt="2025-06-28T19:01:58.142" v="185" actId="20577"/>
        <pc:sldMkLst>
          <pc:docMk/>
          <pc:sldMk cId="0" sldId="263"/>
        </pc:sldMkLst>
        <pc:spChg chg="mod">
          <ac:chgData name="priyanshi verma" userId="4014e9befbb67b0e" providerId="LiveId" clId="{D88DA751-17DF-43C9-BE03-D28CAA1437AB}" dt="2025-06-27T11:31:29.459" v="9" actId="1076"/>
          <ac:spMkLst>
            <pc:docMk/>
            <pc:sldMk cId="0" sldId="263"/>
            <ac:spMk id="147" creationId="{00000000-0000-0000-0000-000000000000}"/>
          </ac:spMkLst>
        </pc:spChg>
        <pc:spChg chg="mod">
          <ac:chgData name="priyanshi verma" userId="4014e9befbb67b0e" providerId="LiveId" clId="{D88DA751-17DF-43C9-BE03-D28CAA1437AB}" dt="2025-06-27T11:40:20.917" v="56" actId="1076"/>
          <ac:spMkLst>
            <pc:docMk/>
            <pc:sldMk cId="0" sldId="263"/>
            <ac:spMk id="149" creationId="{00000000-0000-0000-0000-000000000000}"/>
          </ac:spMkLst>
        </pc:spChg>
        <pc:spChg chg="mod">
          <ac:chgData name="priyanshi verma" userId="4014e9befbb67b0e" providerId="LiveId" clId="{D88DA751-17DF-43C9-BE03-D28CAA1437AB}" dt="2025-06-28T19:01:58.142" v="185" actId="20577"/>
          <ac:spMkLst>
            <pc:docMk/>
            <pc:sldMk cId="0" sldId="263"/>
            <ac:spMk id="150" creationId="{00000000-0000-0000-0000-000000000000}"/>
          </ac:spMkLst>
        </pc:spChg>
        <pc:picChg chg="mod">
          <ac:chgData name="priyanshi verma" userId="4014e9befbb67b0e" providerId="LiveId" clId="{D88DA751-17DF-43C9-BE03-D28CAA1437AB}" dt="2025-06-27T11:31:35.724" v="10" actId="1076"/>
          <ac:picMkLst>
            <pc:docMk/>
            <pc:sldMk cId="0" sldId="263"/>
            <ac:picMk id="148" creationId="{00000000-0000-0000-0000-000000000000}"/>
          </ac:picMkLst>
        </pc:picChg>
      </pc:sldChg>
      <pc:sldChg chg="modSp mod">
        <pc:chgData name="priyanshi verma" userId="4014e9befbb67b0e" providerId="LiveId" clId="{D88DA751-17DF-43C9-BE03-D28CAA1437AB}" dt="2025-06-27T11:32:04.844" v="15" actId="1076"/>
        <pc:sldMkLst>
          <pc:docMk/>
          <pc:sldMk cId="0" sldId="264"/>
        </pc:sldMkLst>
        <pc:spChg chg="mod">
          <ac:chgData name="priyanshi verma" userId="4014e9befbb67b0e" providerId="LiveId" clId="{D88DA751-17DF-43C9-BE03-D28CAA1437AB}" dt="2025-06-27T11:32:02.193" v="14" actId="1076"/>
          <ac:spMkLst>
            <pc:docMk/>
            <pc:sldMk cId="0" sldId="264"/>
            <ac:spMk id="158" creationId="{00000000-0000-0000-0000-000000000000}"/>
          </ac:spMkLst>
        </pc:spChg>
        <pc:picChg chg="mod">
          <ac:chgData name="priyanshi verma" userId="4014e9befbb67b0e" providerId="LiveId" clId="{D88DA751-17DF-43C9-BE03-D28CAA1437AB}" dt="2025-06-27T11:32:04.844" v="15" actId="1076"/>
          <ac:picMkLst>
            <pc:docMk/>
            <pc:sldMk cId="0" sldId="264"/>
            <ac:picMk id="157" creationId="{00000000-0000-0000-0000-00000000000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1954221" y="2837255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0" i="0" u="none" strike="noStrike" cap="none" dirty="0">
                <a:solidFill>
                  <a:srgbClr val="009CFF"/>
                </a:solidFill>
                <a:latin typeface="Segoe Print" panose="02000600000000000000" pitchFamily="2" charset="0"/>
                <a:sym typeface="Arial"/>
              </a:rPr>
              <a:t>HackOrbit</a:t>
            </a:r>
            <a:r>
              <a:rPr lang="en-US" sz="1600" dirty="0">
                <a:latin typeface="Segoe Print" panose="02000600000000000000" pitchFamily="2" charset="0"/>
              </a:rPr>
              <a:t>   </a:t>
            </a:r>
            <a:r>
              <a:rPr lang="en-US" sz="11500" b="0" i="0" u="none" strike="noStrike" cap="none" dirty="0">
                <a:solidFill>
                  <a:srgbClr val="009CFF"/>
                </a:solidFill>
                <a:latin typeface="Segoe Print" panose="02000600000000000000" pitchFamily="2" charset="0"/>
                <a:sym typeface="Arial"/>
              </a:rPr>
              <a:t>2025</a:t>
            </a:r>
            <a:endParaRPr sz="1600" dirty="0">
              <a:latin typeface="Segoe Print" panose="02000600000000000000" pitchFamily="2" charset="0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2938180" y="7500381"/>
            <a:ext cx="11735099" cy="1639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solidFill>
                  <a:srgbClr val="D9D9D9"/>
                </a:solidFill>
                <a:latin typeface="Segoe Print" panose="02000600000000000000" pitchFamily="2" charset="0"/>
              </a:rPr>
              <a:t>Team </a:t>
            </a:r>
            <a:r>
              <a:rPr lang="en-US" sz="72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AARAMBH</a:t>
            </a:r>
          </a:p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tx2"/>
                </a:solidFill>
              </a:rPr>
              <a:t>                                        </a:t>
            </a:r>
            <a:r>
              <a:rPr lang="en-IN" sz="2000" dirty="0">
                <a:solidFill>
                  <a:schemeClr val="tx2"/>
                </a:solidFill>
                <a:latin typeface="Forte" panose="03060902040502070203" pitchFamily="66" charset="0"/>
              </a:rPr>
              <a:t>                                  </a:t>
            </a:r>
            <a:r>
              <a:rPr lang="en-IN" sz="2400" dirty="0">
                <a:solidFill>
                  <a:schemeClr val="tx2"/>
                </a:solidFill>
                <a:latin typeface="Forte" panose="03060902040502070203" pitchFamily="66" charset="0"/>
              </a:rPr>
              <a:t>Coding the change from </a:t>
            </a:r>
            <a:r>
              <a:rPr lang="en-IN" sz="2400" dirty="0">
                <a:solidFill>
                  <a:schemeClr val="accent6">
                    <a:lumMod val="75000"/>
                  </a:schemeClr>
                </a:solidFill>
                <a:latin typeface="Forte" panose="03060902040502070203" pitchFamily="66" charset="0"/>
              </a:rPr>
              <a:t>AARAMBH</a:t>
            </a:r>
            <a:r>
              <a:rPr lang="en-IN" sz="2400" dirty="0">
                <a:solidFill>
                  <a:schemeClr val="tx2"/>
                </a:solidFill>
                <a:latin typeface="Forte" panose="03060902040502070203" pitchFamily="66" charset="0"/>
              </a:rPr>
              <a:t> to infinity.</a:t>
            </a:r>
            <a:endParaRPr sz="2000" dirty="0">
              <a:solidFill>
                <a:schemeClr val="tx2"/>
              </a:solidFill>
              <a:latin typeface="Forte" panose="03060902040502070203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7" name="Google Shape;97;p2"/>
          <p:cNvSpPr/>
          <p:nvPr/>
        </p:nvSpPr>
        <p:spPr>
          <a:xfrm rot="-5400000">
            <a:off x="1549952" y="-4924896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1979834" y="262512"/>
            <a:ext cx="13368960" cy="4290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400" b="0" i="0" u="none" strike="noStrike" cap="none" dirty="0">
                <a:solidFill>
                  <a:srgbClr val="FFFFFF"/>
                </a:solidFill>
                <a:latin typeface="Segoe Print" panose="02000600000000000000" pitchFamily="2" charset="0"/>
                <a:sym typeface="Arial"/>
              </a:rPr>
              <a:t>THEME:</a:t>
            </a: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</a:rPr>
              <a:t>HEALTHCARE TECH</a:t>
            </a:r>
            <a:endParaRPr sz="1100" dirty="0">
              <a:solidFill>
                <a:schemeClr val="accent2">
                  <a:lumMod val="75000"/>
                </a:schemeClr>
              </a:solidFill>
              <a:latin typeface="Segoe Print" panose="02000600000000000000" pitchFamily="2" charset="0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1648919" y="2995128"/>
            <a:ext cx="15469849" cy="547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Problem Statement:</a:t>
            </a:r>
          </a:p>
          <a:p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 Many rural regions of India, healthcare systems face severe challenges in managing vaccination records and tracking patient immunizations.</a:t>
            </a:r>
            <a:b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</a:br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This results in avoidable health risks and a lack of timely interventions.</a:t>
            </a:r>
          </a:p>
          <a:p>
            <a:endParaRPr lang="en-US" sz="2800" dirty="0">
              <a:solidFill>
                <a:schemeClr val="tx2"/>
              </a:solidFill>
              <a:latin typeface="Segoe Print" panose="02000600000000000000" pitchFamily="2" charset="0"/>
            </a:endParaRPr>
          </a:p>
          <a:p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 </a:t>
            </a:r>
            <a:r>
              <a:rPr lang="en-US" sz="3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Key Challenges:</a:t>
            </a:r>
          </a:p>
          <a:p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1. </a:t>
            </a:r>
            <a:r>
              <a:rPr lang="en-US" sz="2800" b="1" dirty="0">
                <a:solidFill>
                  <a:schemeClr val="tx2"/>
                </a:solidFill>
                <a:latin typeface="Segoe Print" panose="02000600000000000000" pitchFamily="2" charset="0"/>
              </a:rPr>
              <a:t>Paper-based records</a:t>
            </a:r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 are often lost, damaged, or incomplete</a:t>
            </a:r>
          </a:p>
          <a:p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2. Citizens rely solely on health workers for updates—</a:t>
            </a:r>
            <a:r>
              <a:rPr lang="en-US" sz="2800" b="1" dirty="0">
                <a:solidFill>
                  <a:schemeClr val="tx2"/>
                </a:solidFill>
                <a:latin typeface="Segoe Print" panose="02000600000000000000" pitchFamily="2" charset="0"/>
              </a:rPr>
              <a:t>no self-access</a:t>
            </a:r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 to records</a:t>
            </a:r>
          </a:p>
          <a:p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3. </a:t>
            </a:r>
            <a:r>
              <a:rPr lang="en-US" sz="2800" b="1" dirty="0">
                <a:solidFill>
                  <a:schemeClr val="tx2"/>
                </a:solidFill>
                <a:latin typeface="Segoe Print" panose="02000600000000000000" pitchFamily="2" charset="0"/>
              </a:rPr>
              <a:t>Missed vaccinations</a:t>
            </a:r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, especially for infants, pregnant women, and the elderly</a:t>
            </a:r>
          </a:p>
          <a:p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4. </a:t>
            </a:r>
            <a:r>
              <a:rPr lang="en-US" sz="2800" b="1" dirty="0">
                <a:solidFill>
                  <a:schemeClr val="tx2"/>
                </a:solidFill>
                <a:latin typeface="Segoe Print" panose="02000600000000000000" pitchFamily="2" charset="0"/>
              </a:rPr>
              <a:t>No centralized database</a:t>
            </a:r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 for rural immunization tracking</a:t>
            </a:r>
          </a:p>
          <a:p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5. </a:t>
            </a:r>
            <a:r>
              <a:rPr lang="en-US" sz="2800" b="1" dirty="0">
                <a:solidFill>
                  <a:schemeClr val="tx2"/>
                </a:solidFill>
                <a:latin typeface="Segoe Print" panose="02000600000000000000" pitchFamily="2" charset="0"/>
              </a:rPr>
              <a:t>Poor data</a:t>
            </a:r>
            <a:r>
              <a:rPr lang="en-US" sz="2800" dirty="0">
                <a:solidFill>
                  <a:schemeClr val="tx2"/>
                </a:solidFill>
                <a:latin typeface="Segoe Print" panose="02000600000000000000" pitchFamily="2" charset="0"/>
              </a:rPr>
              <a:t> availability for planning rural health outreach programs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3763706" y="1775953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sym typeface="Arial"/>
              </a:rPr>
              <a:t>PROPOSED SOLUTION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1948721" y="3702760"/>
            <a:ext cx="15215016" cy="443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  <a:latin typeface="Segoe Print" panose="02000600000000000000" pitchFamily="2" charset="0"/>
              </a:rPr>
              <a:t>1. Creating </a:t>
            </a:r>
            <a:r>
              <a:rPr lang="en-IN" sz="36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QR-based digital health cards</a:t>
            </a:r>
            <a:r>
              <a:rPr lang="en-IN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 </a:t>
            </a:r>
            <a:r>
              <a:rPr lang="en-IN" sz="3600" dirty="0">
                <a:solidFill>
                  <a:schemeClr val="bg1"/>
                </a:solidFill>
                <a:latin typeface="Segoe Print" panose="02000600000000000000" pitchFamily="2" charset="0"/>
              </a:rPr>
              <a:t>for each citizen.</a:t>
            </a:r>
          </a:p>
          <a:p>
            <a:r>
              <a:rPr lang="en-IN" sz="3600" dirty="0">
                <a:solidFill>
                  <a:schemeClr val="bg1"/>
                </a:solidFill>
                <a:latin typeface="Segoe Print" panose="02000600000000000000" pitchFamily="2" charset="0"/>
              </a:rPr>
              <a:t>2. Offering a </a:t>
            </a:r>
            <a:r>
              <a:rPr lang="en-IN" sz="36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mobile-friendly platform</a:t>
            </a:r>
            <a:r>
              <a:rPr lang="en-IN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 </a:t>
            </a:r>
            <a:r>
              <a:rPr lang="en-IN" sz="3600" dirty="0">
                <a:solidFill>
                  <a:schemeClr val="bg1"/>
                </a:solidFill>
                <a:latin typeface="Segoe Print" panose="02000600000000000000" pitchFamily="2" charset="0"/>
              </a:rPr>
              <a:t>for health workers and users.</a:t>
            </a:r>
          </a:p>
          <a:p>
            <a:r>
              <a:rPr lang="en-IN" sz="3600" dirty="0">
                <a:solidFill>
                  <a:schemeClr val="bg1"/>
                </a:solidFill>
                <a:latin typeface="Segoe Print" panose="02000600000000000000" pitchFamily="2" charset="0"/>
              </a:rPr>
              <a:t>3. Sending </a:t>
            </a:r>
            <a:r>
              <a:rPr lang="en-IN" sz="36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SMS reminders </a:t>
            </a:r>
            <a:r>
              <a:rPr lang="en-IN" sz="3600" dirty="0">
                <a:solidFill>
                  <a:schemeClr val="bg1"/>
                </a:solidFill>
                <a:latin typeface="Segoe Print" panose="02000600000000000000" pitchFamily="2" charset="0"/>
              </a:rPr>
              <a:t> before vaccine due dates.</a:t>
            </a:r>
          </a:p>
          <a:p>
            <a:r>
              <a:rPr lang="en-IN" sz="3600" dirty="0">
                <a:solidFill>
                  <a:schemeClr val="bg1"/>
                </a:solidFill>
                <a:latin typeface="Segoe Print" panose="02000600000000000000" pitchFamily="2" charset="0"/>
              </a:rPr>
              <a:t>4. Allowing </a:t>
            </a:r>
            <a:r>
              <a:rPr lang="en-IN" sz="36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patient login</a:t>
            </a:r>
            <a:r>
              <a:rPr lang="en-IN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 </a:t>
            </a:r>
            <a:r>
              <a:rPr lang="en-IN" sz="3600" dirty="0">
                <a:solidFill>
                  <a:schemeClr val="bg1"/>
                </a:solidFill>
                <a:latin typeface="Segoe Print" panose="02000600000000000000" pitchFamily="2" charset="0"/>
              </a:rPr>
              <a:t>to view their family’s vaccination records.</a:t>
            </a:r>
          </a:p>
          <a:p>
            <a:r>
              <a:rPr lang="en-IN" sz="3600" dirty="0">
                <a:solidFill>
                  <a:schemeClr val="bg1"/>
                </a:solidFill>
                <a:latin typeface="Segoe Print" panose="02000600000000000000" pitchFamily="2" charset="0"/>
              </a:rPr>
              <a:t>5. Helping authorities </a:t>
            </a:r>
            <a:r>
              <a:rPr lang="en-IN" sz="36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track coverage</a:t>
            </a:r>
            <a:r>
              <a:rPr lang="en-IN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 village-wise</a:t>
            </a:r>
            <a:r>
              <a:rPr lang="en-IN" sz="3600" dirty="0">
                <a:solidFill>
                  <a:schemeClr val="bg1"/>
                </a:solidFill>
                <a:latin typeface="Segoe Print" panose="02000600000000000000" pitchFamily="2" charset="0"/>
              </a:rPr>
              <a:t> for better planning</a:t>
            </a:r>
            <a:r>
              <a:rPr lang="en-IN" sz="3600" dirty="0">
                <a:solidFill>
                  <a:schemeClr val="bg1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15" name="Google Shape;115;p4"/>
          <p:cNvSpPr/>
          <p:nvPr/>
        </p:nvSpPr>
        <p:spPr>
          <a:xfrm rot="-5400000">
            <a:off x="1609912" y="-390306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035579" y="578892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Forte" panose="03060902040502070203" pitchFamily="66" charset="0"/>
                <a:sym typeface="Arial"/>
              </a:rPr>
              <a:t>FLOWCHART</a:t>
            </a:r>
            <a:endParaRPr dirty="0">
              <a:latin typeface="Forte" panose="03060902040502070203" pitchFamily="66" charset="0"/>
            </a:endParaRPr>
          </a:p>
        </p:txBody>
      </p:sp>
      <p:pic>
        <p:nvPicPr>
          <p:cNvPr id="3" name="Picture 2" descr="A diagram of a process">
            <a:extLst>
              <a:ext uri="{FF2B5EF4-FFF2-40B4-BE49-F238E27FC236}">
                <a16:creationId xmlns:a16="http://schemas.microsoft.com/office/drawing/2014/main" id="{8452F438-342B-D7FE-D823-BF4C9C7E80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9292" y="1933731"/>
            <a:ext cx="15484839" cy="70903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23" name="Google Shape;123;p5"/>
          <p:cNvSpPr/>
          <p:nvPr/>
        </p:nvSpPr>
        <p:spPr>
          <a:xfrm rot="-5400000">
            <a:off x="1702352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3820613" y="1297591"/>
            <a:ext cx="9130784" cy="111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chemeClr val="accent1">
                    <a:lumMod val="40000"/>
                    <a:lumOff val="60000"/>
                  </a:schemeClr>
                </a:solidFill>
                <a:latin typeface="Bradley Hand ITC" panose="03070402050302030203" pitchFamily="66" charset="0"/>
                <a:sym typeface="Arial"/>
              </a:rPr>
              <a:t>DESCRIPTION</a:t>
            </a:r>
            <a:endParaRPr sz="1800" b="1" dirty="0">
              <a:solidFill>
                <a:schemeClr val="accent1">
                  <a:lumMod val="40000"/>
                  <a:lumOff val="60000"/>
                </a:schemeClr>
              </a:solidFill>
              <a:latin typeface="Bradley Hand ITC" panose="03070402050302030203" pitchFamily="66" charset="0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1296595" y="2414820"/>
            <a:ext cx="15694810" cy="73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Bradley Hand ITC" panose="03070402050302030203" pitchFamily="66" charset="0"/>
              </a:rPr>
              <a:t>A smart, scalable, and accessible web platform designed to digitally transform rural healthcare.</a:t>
            </a:r>
            <a:br>
              <a:rPr lang="en-US" sz="4000" b="1" dirty="0">
                <a:solidFill>
                  <a:schemeClr val="tx2"/>
                </a:solidFill>
                <a:latin typeface="Bradley Hand ITC" panose="03070402050302030203" pitchFamily="66" charset="0"/>
              </a:rPr>
            </a:br>
            <a:r>
              <a:rPr lang="en-US" sz="4000" b="1" dirty="0">
                <a:solidFill>
                  <a:schemeClr val="tx2"/>
                </a:solidFill>
                <a:latin typeface="Bradley Hand ITC" panose="03070402050302030203" pitchFamily="66" charset="0"/>
              </a:rPr>
              <a:t>It empowers health workers and villagers with:</a:t>
            </a:r>
          </a:p>
          <a:p>
            <a:endParaRPr lang="en-US" sz="4000" b="1" dirty="0">
              <a:solidFill>
                <a:schemeClr val="tx2"/>
              </a:solidFill>
              <a:latin typeface="Bradley Hand ITC" panose="03070402050302030203" pitchFamily="66" charset="0"/>
            </a:endParaRPr>
          </a:p>
          <a:p>
            <a:r>
              <a:rPr lang="en-US" sz="4000" b="1" dirty="0">
                <a:solidFill>
                  <a:schemeClr val="tx2"/>
                </a:solidFill>
                <a:latin typeface="Bradley Hand ITC" panose="03070402050302030203" pitchFamily="66" charset="0"/>
              </a:rPr>
              <a:t>         1. Digitized Health Records</a:t>
            </a:r>
            <a:br>
              <a:rPr lang="en-US" sz="4000" b="1" dirty="0">
                <a:solidFill>
                  <a:schemeClr val="tx2"/>
                </a:solidFill>
                <a:latin typeface="Bradley Hand ITC" panose="03070402050302030203" pitchFamily="66" charset="0"/>
              </a:rPr>
            </a:br>
            <a:r>
              <a:rPr lang="en-US" sz="4000" b="1" dirty="0">
                <a:solidFill>
                  <a:schemeClr val="tx2"/>
                </a:solidFill>
                <a:latin typeface="Bradley Hand ITC" panose="03070402050302030203" pitchFamily="66" charset="0"/>
              </a:rPr>
              <a:t>         2.  Automated Vaccine Tracking &amp; Reminders</a:t>
            </a:r>
            <a:br>
              <a:rPr lang="en-US" sz="4000" b="1" dirty="0">
                <a:solidFill>
                  <a:schemeClr val="tx2"/>
                </a:solidFill>
                <a:latin typeface="Bradley Hand ITC" panose="03070402050302030203" pitchFamily="66" charset="0"/>
              </a:rPr>
            </a:br>
            <a:r>
              <a:rPr lang="en-US" sz="4000" b="1" dirty="0">
                <a:solidFill>
                  <a:schemeClr val="tx2"/>
                </a:solidFill>
                <a:latin typeface="Bradley Hand ITC" panose="03070402050302030203" pitchFamily="66" charset="0"/>
              </a:rPr>
              <a:t>         3.  PHC-Based Patient Mapping</a:t>
            </a:r>
            <a:br>
              <a:rPr lang="en-US" sz="4000" b="1" dirty="0">
                <a:solidFill>
                  <a:schemeClr val="tx2"/>
                </a:solidFill>
                <a:latin typeface="Bradley Hand ITC" panose="03070402050302030203" pitchFamily="66" charset="0"/>
              </a:rPr>
            </a:br>
            <a:r>
              <a:rPr lang="en-US" sz="4000" b="1" dirty="0">
                <a:solidFill>
                  <a:schemeClr val="tx2"/>
                </a:solidFill>
                <a:latin typeface="Bradley Hand ITC" panose="03070402050302030203" pitchFamily="66" charset="0"/>
              </a:rPr>
              <a:t>         4. Real-Time Health Analytics for Government Monitoring</a:t>
            </a:r>
          </a:p>
          <a:p>
            <a:endParaRPr lang="en-US" sz="4000" b="1" dirty="0">
              <a:solidFill>
                <a:schemeClr val="tx2"/>
              </a:solidFill>
              <a:latin typeface="Bradley Hand ITC" panose="03070402050302030203" pitchFamily="66" charset="0"/>
            </a:endParaRPr>
          </a:p>
          <a:p>
            <a:r>
              <a:rPr lang="en-US" sz="4000" b="1" dirty="0">
                <a:solidFill>
                  <a:schemeClr val="tx2"/>
                </a:solidFill>
                <a:latin typeface="Bradley Hand ITC" panose="03070402050302030203" pitchFamily="66" charset="0"/>
              </a:rPr>
              <a:t>With a mobile-friendly interface, regional language support, and secure role-based access, our solution ensures inclusive, transparent, and data-driven rural health management — all in one place.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2" name="Google Shape;132;p6"/>
          <p:cNvSpPr/>
          <p:nvPr/>
        </p:nvSpPr>
        <p:spPr>
          <a:xfrm rot="-5400000">
            <a:off x="1718852" y="-5072297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2908086" y="3389025"/>
            <a:ext cx="14375581" cy="74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2728208" y="421173"/>
            <a:ext cx="11782269" cy="91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i="0" u="none" strike="noStrike" cap="none" dirty="0">
                <a:solidFill>
                  <a:srgbClr val="FFFFFF"/>
                </a:solidFill>
                <a:latin typeface="Segoe Print" panose="02000600000000000000" pitchFamily="2" charset="0"/>
                <a:sym typeface="Arial"/>
              </a:rPr>
              <a:t>FEATURES AND NOVELTY </a:t>
            </a:r>
            <a:endParaRPr sz="1200" dirty="0">
              <a:latin typeface="Segoe Print" panose="02000600000000000000" pitchFamily="2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3CDE8CD-ED95-CB96-023A-3C05CF643A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4971989"/>
              </p:ext>
            </p:extLst>
          </p:nvPr>
        </p:nvGraphicFramePr>
        <p:xfrm>
          <a:off x="1388651" y="1664120"/>
          <a:ext cx="15679713" cy="82017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8162">
                  <a:extLst>
                    <a:ext uri="{9D8B030D-6E8A-4147-A177-3AD203B41FA5}">
                      <a16:colId xmlns:a16="http://schemas.microsoft.com/office/drawing/2014/main" val="4032512719"/>
                    </a:ext>
                  </a:extLst>
                </a:gridCol>
                <a:gridCol w="6160957">
                  <a:extLst>
                    <a:ext uri="{9D8B030D-6E8A-4147-A177-3AD203B41FA5}">
                      <a16:colId xmlns:a16="http://schemas.microsoft.com/office/drawing/2014/main" val="3299636194"/>
                    </a:ext>
                  </a:extLst>
                </a:gridCol>
                <a:gridCol w="6050594">
                  <a:extLst>
                    <a:ext uri="{9D8B030D-6E8A-4147-A177-3AD203B41FA5}">
                      <a16:colId xmlns:a16="http://schemas.microsoft.com/office/drawing/2014/main" val="4139555124"/>
                    </a:ext>
                  </a:extLst>
                </a:gridCol>
              </a:tblGrid>
              <a:tr h="894168">
                <a:tc>
                  <a:txBody>
                    <a:bodyPr/>
                    <a:lstStyle/>
                    <a:p>
                      <a:pPr algn="ctr"/>
                      <a:r>
                        <a:rPr lang="en-IN" sz="3200" dirty="0">
                          <a:latin typeface="Eras Demi ITC" panose="020B0805030504020804" pitchFamily="34" charset="0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3200" dirty="0">
                          <a:latin typeface="Eras Demi ITC" panose="020B0805030504020804" pitchFamily="34" charset="0"/>
                        </a:rPr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3200" dirty="0">
                          <a:latin typeface="Eras Demi ITC" panose="020B0805030504020804" pitchFamily="34" charset="0"/>
                        </a:rPr>
                        <a:t>NOVELTY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0528048"/>
                  </a:ext>
                </a:extLst>
              </a:tr>
              <a:tr h="817126">
                <a:tc>
                  <a:txBody>
                    <a:bodyPr/>
                    <a:lstStyle/>
                    <a:p>
                      <a:pPr algn="ctr"/>
                      <a:r>
                        <a:rPr lang="en-IN" sz="3200" b="1" dirty="0">
                          <a:latin typeface="Eras Demi ITC" panose="020B0805030504020804" pitchFamily="34" charset="0"/>
                        </a:rPr>
                        <a:t>Access</a:t>
                      </a:r>
                      <a:endParaRPr lang="en-IN" sz="1600" b="1" dirty="0">
                        <a:latin typeface="Eras Demi ITC" panose="020B08050305040208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latin typeface="Eras Demi ITC" panose="020B0805030504020804" pitchFamily="34" charset="0"/>
                        </a:rPr>
                        <a:t>Role-based login for Health Workers &amp; Patients</a:t>
                      </a:r>
                      <a:endParaRPr lang="en-IN" sz="2400" b="0" i="0" dirty="0">
                        <a:latin typeface="Eras Demi ITC" panose="020B08050305040208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latin typeface="Eras Demi ITC" panose="020B0805030504020804" pitchFamily="34" charset="0"/>
                        </a:rPr>
                        <a:t>Designed for low-tech rural users</a:t>
                      </a:r>
                      <a:endParaRPr lang="en-IN" sz="2400" b="0" i="0" dirty="0">
                        <a:latin typeface="Eras Demi ITC" panose="020B08050305040208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28921"/>
                  </a:ext>
                </a:extLst>
              </a:tr>
              <a:tr h="628970">
                <a:tc>
                  <a:txBody>
                    <a:bodyPr/>
                    <a:lstStyle/>
                    <a:p>
                      <a:pPr algn="ctr"/>
                      <a:r>
                        <a:rPr lang="en-IN" sz="2800" b="1" dirty="0">
                          <a:latin typeface="Eras Demi ITC" panose="020B0805030504020804" pitchFamily="34" charset="0"/>
                        </a:rPr>
                        <a:t>Data Entry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0" i="0" dirty="0">
                          <a:latin typeface="Eras Demi ITC" panose="020B0805030504020804" pitchFamily="34" charset="0"/>
                        </a:rPr>
                        <a:t>Add &amp; update patient profiles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0" i="0" dirty="0">
                          <a:latin typeface="Eras Demi ITC" panose="020B0805030504020804" pitchFamily="34" charset="0"/>
                        </a:rPr>
                        <a:t>Minimal form fields, mobile-friendly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2739107"/>
                  </a:ext>
                </a:extLst>
              </a:tr>
              <a:tr h="881744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IN" sz="2800" b="1" dirty="0">
                          <a:latin typeface="Eras Demi ITC" panose="020B0805030504020804" pitchFamily="34" charset="0"/>
                        </a:rPr>
                        <a:t>Scheduling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b="0" i="0" dirty="0">
                          <a:latin typeface="Eras Demi ITC" panose="020B0805030504020804" pitchFamily="34" charset="0"/>
                        </a:rPr>
                        <a:t>Auto vaccine schedule generator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latin typeface="Eras Demi ITC" panose="020B0805030504020804" pitchFamily="34" charset="0"/>
                        </a:rPr>
                        <a:t>Uses age/gender logic, no manual setup</a:t>
                      </a:r>
                      <a:endParaRPr lang="en-IN" sz="2400" b="0" i="0" dirty="0">
                        <a:latin typeface="Eras Demi ITC" panose="020B08050305040208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607237"/>
                  </a:ext>
                </a:extLst>
              </a:tr>
              <a:tr h="1012105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IN" sz="2800" b="1" dirty="0">
                          <a:latin typeface="Eras Demi ITC" panose="020B0805030504020804" pitchFamily="34" charset="0"/>
                        </a:rPr>
                        <a:t>Reminders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0" i="0" dirty="0">
                          <a:latin typeface="Eras Demi ITC" panose="020B0805030504020804" pitchFamily="34" charset="0"/>
                        </a:rPr>
                        <a:t>SMS alerts before due dates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0" i="0" dirty="0">
                          <a:latin typeface="Eras Demi ITC" panose="020B0805030504020804" pitchFamily="34" charset="0"/>
                        </a:rPr>
                        <a:t>Sent in regional languages, no app needed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1209469"/>
                  </a:ext>
                </a:extLst>
              </a:tr>
              <a:tr h="952569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IN" sz="2800" b="1" dirty="0">
                          <a:latin typeface="Eras Demi ITC" panose="020B0805030504020804" pitchFamily="34" charset="0"/>
                        </a:rPr>
                        <a:t>Record Access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 i="0" dirty="0">
                          <a:latin typeface="Eras Demi ITC" panose="020B0805030504020804" pitchFamily="34" charset="0"/>
                        </a:rPr>
                        <a:t>QR-based patient health card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0" i="0" dirty="0">
                          <a:latin typeface="Eras Demi ITC" panose="020B0805030504020804" pitchFamily="34" charset="0"/>
                        </a:rPr>
                        <a:t>Scan to fetch data instantly, even offline-ready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9779417"/>
                  </a:ext>
                </a:extLst>
              </a:tr>
              <a:tr h="701160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IN" sz="2800" b="1" dirty="0">
                          <a:latin typeface="Eras Demi ITC" panose="020B0805030504020804" pitchFamily="34" charset="0"/>
                        </a:rPr>
                        <a:t>Interface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 i="0" dirty="0">
                          <a:latin typeface="Eras Demi ITC" panose="020B0805030504020804" pitchFamily="34" charset="0"/>
                        </a:rPr>
                        <a:t>Mobile-first, low-bandwidth UI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0" i="0" dirty="0">
                          <a:latin typeface="Eras Demi ITC" panose="020B0805030504020804" pitchFamily="34" charset="0"/>
                        </a:rPr>
                        <a:t>Built for field work on basic phones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7907005"/>
                  </a:ext>
                </a:extLst>
              </a:tr>
              <a:tr h="925175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IN" sz="2800" b="1" dirty="0">
                          <a:latin typeface="Eras Demi ITC" panose="020B0805030504020804" pitchFamily="34" charset="0"/>
                        </a:rPr>
                        <a:t>Tracking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 i="0" dirty="0">
                          <a:latin typeface="Eras Demi ITC" panose="020B0805030504020804" pitchFamily="34" charset="0"/>
                        </a:rPr>
                        <a:t>Dashboard for health workers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2400" b="0" i="0" dirty="0">
                          <a:latin typeface="Eras Demi ITC" panose="020B0805030504020804" pitchFamily="34" charset="0"/>
                        </a:rPr>
                        <a:t>Filter by village, missed vaccines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3481662"/>
                  </a:ext>
                </a:extLst>
              </a:tr>
              <a:tr h="1382856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IN" sz="2800" b="1" dirty="0">
                          <a:latin typeface="Eras Demi ITC" panose="020B0805030504020804" pitchFamily="34" charset="0"/>
                        </a:rPr>
                        <a:t>Patients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0" i="0" dirty="0">
                          <a:latin typeface="Eras Demi ITC" panose="020B0805030504020804" pitchFamily="34" charset="0"/>
                        </a:rPr>
                        <a:t>Family vaccine view under one login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0" i="0" dirty="0">
                          <a:latin typeface="Eras Demi ITC" panose="020B0805030504020804" pitchFamily="34" charset="0"/>
                        </a:rPr>
                        <a:t>Supports guardian accounts for dependents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450479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2149996" y="-2149996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41" name="Google Shape;141;p7"/>
          <p:cNvSpPr txBox="1"/>
          <p:nvPr/>
        </p:nvSpPr>
        <p:spPr>
          <a:xfrm>
            <a:off x="2441600" y="442993"/>
            <a:ext cx="12058184" cy="1195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sym typeface="Arial"/>
              </a:rPr>
              <a:t>DRAWBA</a:t>
            </a:r>
            <a:r>
              <a:rPr lang="en-US" sz="5662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CKS</a:t>
            </a:r>
            <a:endParaRPr lang="en-US" sz="5662" b="1" i="0" u="none" strike="noStrike" cap="none" dirty="0">
              <a:solidFill>
                <a:schemeClr val="accent1">
                  <a:lumMod val="60000"/>
                  <a:lumOff val="40000"/>
                </a:schemeClr>
              </a:solidFill>
              <a:latin typeface="Segoe Print" panose="02000600000000000000" pitchFamily="2" charset="0"/>
              <a:sym typeface="Arial"/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6CCE8EB-1F2D-58BD-1769-513894571F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833" y="1499949"/>
            <a:ext cx="17073797" cy="1785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Segoe Print" panose="02000600000000000000" pitchFamily="2" charset="0"/>
              </a:rPr>
              <a:t>1.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Segoe Print" panose="02000600000000000000" pitchFamily="2" charset="0"/>
              </a:rPr>
              <a:t>Internet Dependency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Segoe Print" panose="02000600000000000000" pitchFamily="2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Eras Demi ITC" panose="020B0805030504020804" pitchFamily="34" charset="0"/>
              </a:rPr>
              <a:t>Currently requires internet; can be solved by adding offline support using Progressive Web App (PWA) features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Eras Demi ITC" panose="020B08050305040208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224B6C-2798-2E59-F350-96BCA7DC7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933" y="3247616"/>
            <a:ext cx="17073797" cy="1508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Segoe Print" panose="02000600000000000000" pitchFamily="2" charset="0"/>
              </a:rPr>
              <a:t>2.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Segoe Print" panose="02000600000000000000" pitchFamily="2" charset="0"/>
              </a:rPr>
              <a:t>Language Scalability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Segoe Print" panose="020006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Eras Demi ITC" panose="020B0805030504020804" pitchFamily="34" charset="0"/>
              </a:rPr>
              <a:t>SMS &amp; UI localization needs expansion; easily scalable using i18n libraries and community translation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81C2A7-26B8-2BE4-F203-C59D014939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247" y="6918886"/>
            <a:ext cx="16264328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Segoe Print" panose="02000600000000000000" pitchFamily="2" charset="0"/>
              </a:rPr>
              <a:t>4.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Segoe Print" panose="02000600000000000000" pitchFamily="2" charset="0"/>
              </a:rPr>
              <a:t>Limited Device Access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Segoe Print" panose="020006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Eras Demi ITC" panose="020B0805030504020804" pitchFamily="34" charset="0"/>
              </a:rPr>
              <a:t>Not all rural users have smartphones; platform is designed primarily for health workers with optional patient access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Eras Demi ITC" panose="020B08050305040208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CFF3DF-F43A-9EC6-EC2F-E3B693E87B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933" y="5070158"/>
            <a:ext cx="17073797" cy="1508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Segoe Print" panose="02000600000000000000" pitchFamily="2" charset="0"/>
              </a:rPr>
              <a:t>3. Low Digital Literacy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Segoe Print" panose="020006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Eras Demi ITC" panose="020B0805030504020804" pitchFamily="34" charset="0"/>
              </a:rPr>
              <a:t>Some users may face difficulties; mitigated through icon-based UI, local language, and potential voice-assist features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Eras Demi ITC" panose="020B0805030504020804" pitchFamily="34" charset="0"/>
              </a:rPr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688DE4-8C06-D012-B0F1-E7D552047D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247" y="8778895"/>
            <a:ext cx="15767154" cy="1508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Segoe Print" panose="02000600000000000000" pitchFamily="2" charset="0"/>
              </a:rPr>
              <a:t>5.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Segoe Print" panose="02000600000000000000" pitchFamily="2" charset="0"/>
              </a:rPr>
              <a:t>Government Adoption Required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Segoe Print" panose="020006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Eras Demi ITC" panose="020B0805030504020804" pitchFamily="34" charset="0"/>
              </a:rPr>
              <a:t>Full impact needs official backing; can start with pilots under NGOs or PHCs for validation and partnership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47" name="Google Shape;147;p8"/>
          <p:cNvSpPr/>
          <p:nvPr/>
        </p:nvSpPr>
        <p:spPr>
          <a:xfrm rot="-5400000">
            <a:off x="2137064" y="-4487681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973220" y="-578965"/>
            <a:ext cx="7945947" cy="229271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133537" y="211322"/>
            <a:ext cx="9130784" cy="1354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rgbClr val="FFFFFF"/>
                </a:solidFill>
                <a:latin typeface="Segoe Print" panose="02000600000000000000" pitchFamily="2" charset="0"/>
                <a:sym typeface="Arial"/>
              </a:rPr>
              <a:t>TEA</a:t>
            </a:r>
            <a:r>
              <a:rPr lang="en-US" sz="6000" dirty="0">
                <a:solidFill>
                  <a:srgbClr val="FFFFFF"/>
                </a:solidFill>
                <a:latin typeface="Segoe Print" panose="02000600000000000000" pitchFamily="2" charset="0"/>
              </a:rPr>
              <a:t>M </a:t>
            </a:r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AARAMBH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  <a:latin typeface="Forte" panose="03060902040502070203" pitchFamily="66" charset="0"/>
              </a:rPr>
              <a:t>                                                    Coding the change from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Forte" panose="03060902040502070203" pitchFamily="66" charset="0"/>
              </a:rPr>
              <a:t>AARAMBH</a:t>
            </a:r>
            <a:r>
              <a:rPr lang="en-US" sz="2000" dirty="0">
                <a:solidFill>
                  <a:srgbClr val="FFFFFF"/>
                </a:solidFill>
                <a:latin typeface="Forte" panose="03060902040502070203" pitchFamily="66" charset="0"/>
              </a:rPr>
              <a:t> to infinity.</a:t>
            </a:r>
            <a:endParaRPr sz="600" dirty="0">
              <a:latin typeface="Forte" panose="03060902040502070203" pitchFamily="66" charset="0"/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3746644" y="1565539"/>
            <a:ext cx="11628285" cy="8575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00" dirty="0">
                <a:solidFill>
                  <a:schemeClr val="tx2"/>
                </a:solidFill>
                <a:latin typeface="Segoe Print" panose="02000600000000000000" pitchFamily="2" charset="0"/>
              </a:rPr>
              <a:t>Members:</a:t>
            </a: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4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1.Kapil Patidar</a:t>
            </a:r>
          </a:p>
          <a:p>
            <a:pPr lvl="0">
              <a:lnSpc>
                <a:spcPct val="111018"/>
              </a:lnSpc>
            </a:pPr>
            <a:r>
              <a:rPr lang="en-IN" sz="4400" dirty="0">
                <a:solidFill>
                  <a:schemeClr val="tx2"/>
                </a:solidFill>
                <a:latin typeface="Eras Demi ITC" panose="020B0805030504020804" pitchFamily="34" charset="0"/>
              </a:rPr>
              <a:t>                       </a:t>
            </a:r>
            <a:r>
              <a:rPr lang="en-IN" sz="2400" dirty="0">
                <a:solidFill>
                  <a:schemeClr val="tx2"/>
                </a:solidFill>
              </a:rPr>
              <a:t>📞</a:t>
            </a:r>
            <a:r>
              <a:rPr lang="en-IN" sz="2400" dirty="0">
                <a:solidFill>
                  <a:schemeClr val="tx2"/>
                </a:solidFill>
                <a:latin typeface="Segoe Print" panose="02000600000000000000" pitchFamily="2" charset="0"/>
              </a:rPr>
              <a:t>6268759888</a:t>
            </a:r>
          </a:p>
          <a:p>
            <a:pPr lvl="0">
              <a:lnSpc>
                <a:spcPct val="111018"/>
              </a:lnSpc>
            </a:pPr>
            <a:r>
              <a:rPr lang="en-IN" sz="2400" dirty="0"/>
              <a:t>                                      📧</a:t>
            </a:r>
            <a:r>
              <a:rPr lang="en-IN" sz="2400" dirty="0">
                <a:solidFill>
                  <a:schemeClr val="tx2"/>
                </a:solidFill>
                <a:latin typeface="Segoe Print" panose="02000600000000000000" pitchFamily="2" charset="0"/>
              </a:rPr>
              <a:t> kapil888patidar@gmail.com</a:t>
            </a: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4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2.Priyanshi Verma</a:t>
            </a:r>
          </a:p>
          <a:p>
            <a:pPr lvl="0">
              <a:lnSpc>
                <a:spcPct val="111018"/>
              </a:lnSpc>
            </a:pPr>
            <a:r>
              <a:rPr lang="en-IN" sz="4400" dirty="0">
                <a:solidFill>
                  <a:schemeClr val="tx2"/>
                </a:solidFill>
                <a:latin typeface="Eras Demi ITC" panose="020B0805030504020804" pitchFamily="34" charset="0"/>
              </a:rPr>
              <a:t>                       </a:t>
            </a:r>
            <a:r>
              <a:rPr lang="en-IN" sz="2400" dirty="0">
                <a:solidFill>
                  <a:schemeClr val="tx2"/>
                </a:solidFill>
              </a:rPr>
              <a:t>📞</a:t>
            </a:r>
            <a:r>
              <a:rPr lang="en-IN" sz="2400" dirty="0">
                <a:solidFill>
                  <a:schemeClr val="tx2"/>
                </a:solidFill>
                <a:latin typeface="Segoe Print" panose="02000600000000000000" pitchFamily="2" charset="0"/>
              </a:rPr>
              <a:t>7879107926</a:t>
            </a:r>
          </a:p>
          <a:p>
            <a:pPr lvl="0">
              <a:lnSpc>
                <a:spcPct val="111018"/>
              </a:lnSpc>
            </a:pPr>
            <a:r>
              <a:rPr lang="en-IN" sz="2400" dirty="0">
                <a:latin typeface="Segoe Print" panose="02000600000000000000" pitchFamily="2" charset="0"/>
              </a:rPr>
              <a:t>                          📧 </a:t>
            </a:r>
            <a:r>
              <a:rPr lang="en-IN" sz="2400" dirty="0">
                <a:solidFill>
                  <a:schemeClr val="tx2"/>
                </a:solidFill>
                <a:latin typeface="Segoe Print" panose="02000600000000000000" pitchFamily="2" charset="0"/>
              </a:rPr>
              <a:t>priyanshiverma781@gmail.com</a:t>
            </a:r>
          </a:p>
          <a:p>
            <a:pPr>
              <a:lnSpc>
                <a:spcPct val="111018"/>
              </a:lnSpc>
            </a:pPr>
            <a:r>
              <a:rPr lang="en-IN" sz="4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3.Hariom Patidar</a:t>
            </a:r>
            <a:r>
              <a:rPr lang="en-IN" sz="4400" dirty="0">
                <a:latin typeface="Eras Demi ITC" panose="020B0805030504020804" pitchFamily="34" charset="0"/>
              </a:rPr>
              <a:t>:</a:t>
            </a:r>
          </a:p>
          <a:p>
            <a:pPr>
              <a:lnSpc>
                <a:spcPct val="111018"/>
              </a:lnSpc>
            </a:pPr>
            <a:r>
              <a:rPr lang="en-IN" sz="4400" dirty="0">
                <a:solidFill>
                  <a:schemeClr val="tx2"/>
                </a:solidFill>
                <a:latin typeface="Eras Demi ITC" panose="020B0805030504020804" pitchFamily="34" charset="0"/>
              </a:rPr>
              <a:t>                       </a:t>
            </a:r>
            <a:r>
              <a:rPr lang="en-IN" sz="2400" dirty="0">
                <a:solidFill>
                  <a:schemeClr val="tx2"/>
                </a:solidFill>
              </a:rPr>
              <a:t>📞</a:t>
            </a:r>
            <a:r>
              <a:rPr lang="en-IN" sz="2400" dirty="0">
                <a:solidFill>
                  <a:schemeClr val="tx2"/>
                </a:solidFill>
                <a:latin typeface="Segoe Print" panose="02000600000000000000" pitchFamily="2" charset="0"/>
              </a:rPr>
              <a:t>6267134616</a:t>
            </a:r>
          </a:p>
          <a:p>
            <a:pPr>
              <a:lnSpc>
                <a:spcPct val="111018"/>
              </a:lnSpc>
            </a:pPr>
            <a:r>
              <a:rPr lang="en-IN" sz="2400" dirty="0">
                <a:latin typeface="Segoe Print" panose="02000600000000000000" pitchFamily="2" charset="0"/>
              </a:rPr>
              <a:t>                          📧 </a:t>
            </a:r>
            <a:r>
              <a:rPr lang="en-IN" sz="2400" dirty="0">
                <a:solidFill>
                  <a:schemeClr val="tx2"/>
                </a:solidFill>
                <a:latin typeface="Segoe Print" panose="02000600000000000000" pitchFamily="2" charset="0"/>
              </a:rPr>
              <a:t>Hariompatidar123450@gmail.com</a:t>
            </a: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4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4.Om Vasudev Singh Shekhawat</a:t>
            </a:r>
          </a:p>
          <a:p>
            <a:pPr lvl="0">
              <a:lnSpc>
                <a:spcPct val="111018"/>
              </a:lnSpc>
            </a:pPr>
            <a:r>
              <a:rPr lang="en-IN" sz="4400" dirty="0">
                <a:solidFill>
                  <a:schemeClr val="tx2"/>
                </a:solidFill>
                <a:latin typeface="Eras Demi ITC" panose="020B0805030504020804" pitchFamily="34" charset="0"/>
              </a:rPr>
              <a:t>                       </a:t>
            </a:r>
            <a:r>
              <a:rPr lang="en-IN" sz="2400" dirty="0">
                <a:solidFill>
                  <a:schemeClr val="tx2"/>
                </a:solidFill>
              </a:rPr>
              <a:t>📞</a:t>
            </a:r>
            <a:r>
              <a:rPr lang="en-IN" sz="2400" dirty="0">
                <a:solidFill>
                  <a:schemeClr val="tx2"/>
                </a:solidFill>
                <a:latin typeface="Segoe Print" panose="02000600000000000000" pitchFamily="2" charset="0"/>
              </a:rPr>
              <a:t>9926857202</a:t>
            </a:r>
          </a:p>
          <a:p>
            <a:pPr lvl="0">
              <a:lnSpc>
                <a:spcPct val="111018"/>
              </a:lnSpc>
            </a:pPr>
            <a:r>
              <a:rPr lang="en-IN" sz="2400" dirty="0">
                <a:latin typeface="Segoe Print" panose="02000600000000000000" pitchFamily="2" charset="0"/>
              </a:rPr>
              <a:t>                          📧 </a:t>
            </a:r>
            <a:r>
              <a:rPr lang="en-IN" sz="2400" dirty="0">
                <a:solidFill>
                  <a:schemeClr val="tx2"/>
                </a:solidFill>
                <a:latin typeface="Segoe Print" panose="02000600000000000000" pitchFamily="2" charset="0"/>
              </a:rPr>
              <a:t>omvasudevsinghshekhawat@gmail.com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48582" y="2504285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242138" y="1782836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800" i="0" u="none" strike="noStrike" cap="none" dirty="0">
                <a:solidFill>
                  <a:schemeClr val="bg2">
                    <a:lumMod val="60000"/>
                    <a:lumOff val="40000"/>
                  </a:schemeClr>
                </a:solidFill>
                <a:latin typeface="Forte" panose="03060902040502070203" pitchFamily="66" charset="0"/>
                <a:ea typeface="Playfair Display"/>
                <a:cs typeface="Playfair Display"/>
                <a:sym typeface="Playfair Display"/>
              </a:rPr>
              <a:t>Thank you</a:t>
            </a:r>
            <a:endParaRPr sz="1200" dirty="0">
              <a:solidFill>
                <a:schemeClr val="bg2">
                  <a:lumMod val="60000"/>
                  <a:lumOff val="40000"/>
                </a:schemeClr>
              </a:solidFill>
              <a:latin typeface="Forte" panose="03060902040502070203" pitchFamily="66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571</Words>
  <Application>Microsoft Office PowerPoint</Application>
  <PresentationFormat>Custom</PresentationFormat>
  <Paragraphs>83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Segoe Print</vt:lpstr>
      <vt:lpstr>Forte</vt:lpstr>
      <vt:lpstr>Eras Demi ITC</vt:lpstr>
      <vt:lpstr>Arial</vt:lpstr>
      <vt:lpstr>Calibri</vt:lpstr>
      <vt:lpstr>Bradley Hand ITC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priyanshi verma</cp:lastModifiedBy>
  <cp:revision>2</cp:revision>
  <dcterms:created xsi:type="dcterms:W3CDTF">2006-08-16T00:00:00Z</dcterms:created>
  <dcterms:modified xsi:type="dcterms:W3CDTF">2025-06-28T19:02:04Z</dcterms:modified>
</cp:coreProperties>
</file>